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64" r:id="rId2"/>
    <p:sldId id="365" r:id="rId3"/>
    <p:sldId id="368" r:id="rId4"/>
    <p:sldId id="380" r:id="rId5"/>
    <p:sldId id="375" r:id="rId6"/>
    <p:sldId id="376" r:id="rId7"/>
    <p:sldId id="377" r:id="rId8"/>
    <p:sldId id="378" r:id="rId9"/>
    <p:sldId id="379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3" autoAdjust="0"/>
    <p:restoredTop sz="94660"/>
  </p:normalViewPr>
  <p:slideViewPr>
    <p:cSldViewPr>
      <p:cViewPr>
        <p:scale>
          <a:sx n="78" d="100"/>
          <a:sy n="78" d="100"/>
        </p:scale>
        <p:origin x="-136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B7D4B-FC4D-400C-8828-07612600C4CB}" type="datetimeFigureOut">
              <a:rPr lang="en-GB" smtClean="0"/>
              <a:t>29/09/2016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27AE3B-FC35-40C5-B4B3-9D102E61F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764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C7E14-64E3-4C2B-8C59-1594F1EC5C08}" type="datetimeFigureOut">
              <a:rPr lang="en-GB" smtClean="0"/>
              <a:t>29/09/2016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4C971-51DF-44A8-9A41-A1D6BC8CC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407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B61AA08-F914-4EDB-855D-A6BED2EFB35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282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66813" y="1239838"/>
            <a:ext cx="4465637" cy="3351212"/>
          </a:xfrm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474F75E-00EE-4435-BDB1-F4C0F4ABC932}" type="slidenum">
              <a:rPr lang="en-US" altLang="en-US" sz="1200" smtClean="0"/>
              <a:pPr/>
              <a:t>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B61AA08-F914-4EDB-855D-A6BED2EFB358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54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90AE3-0104-4E82-8AAC-0C15719A7CA1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9490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66813" y="1239838"/>
            <a:ext cx="4465637" cy="3351212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GB" dirty="0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EC5A5658-96A0-4B26-A9B3-75487EABBF1C}" type="slidenum">
              <a:rPr lang="en-US" altLang="en-US" sz="1200" smtClean="0"/>
              <a:pPr/>
              <a:t>9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0" y="2875642"/>
            <a:ext cx="9194114" cy="4009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1141616" y="1078801"/>
            <a:ext cx="6607505" cy="2301121"/>
          </a:xfrm>
          <a:prstGeom prst="rect">
            <a:avLst/>
          </a:prstGeom>
        </p:spPr>
      </p:pic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409897" y="6369268"/>
            <a:ext cx="8554591" cy="4414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58585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7AC670-CCEF-47DC-BD70-BF0914ED3FA7}" type="datetime1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29/09/2016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| Page </a:t>
            </a:r>
            <a:fld id="{83ADC49B-1FD5-48CA-A865-2FC46C6058C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563938" y="3644900"/>
            <a:ext cx="5329237" cy="15128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3563938" y="5157788"/>
            <a:ext cx="5329237" cy="12239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- full ble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 userDrawn="1"/>
        </p:nvPicPr>
        <p:blipFill>
          <a:blip cstate="print"/>
          <a:srcRect/>
          <a:stretch>
            <a:fillRect/>
          </a:stretch>
        </p:blipFill>
        <p:spPr bwMode="auto">
          <a:xfrm>
            <a:off x="0" y="0"/>
            <a:ext cx="9144000" cy="583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576064"/>
            <a:ext cx="9144000" cy="6281936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68014" y="44183"/>
            <a:ext cx="8624466" cy="504497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28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608512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608512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ers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pic>
        <p:nvPicPr>
          <p:cNvPr id="10" name="Picture 9" descr="FINAL EES logos logo new trace_Learners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7105" y="6256561"/>
            <a:ext cx="1535730" cy="548429"/>
          </a:xfrm>
          <a:prstGeom prst="rect">
            <a:avLst/>
          </a:prstGeom>
        </p:spPr>
      </p:pic>
      <p:sp>
        <p:nvSpPr>
          <p:cNvPr id="6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537099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ers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537099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10" name="Picture 9" descr="FINAL EES logos logo new trace_Learners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7105" y="6256561"/>
            <a:ext cx="1535730" cy="54842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ching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537099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10" name="Picture 9" descr="FINAL EES logos logo new trace_Teaching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6200" y="6257547"/>
            <a:ext cx="1588589" cy="5517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ching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6" name="Picture 5" descr="FINAL EES logos logo new trace_Teaching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6200" y="6257547"/>
            <a:ext cx="1588589" cy="5517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Management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logo new trace_People management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6477" y="6259726"/>
            <a:ext cx="2933423" cy="55837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Management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logo new trace_People management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6477" y="6259726"/>
            <a:ext cx="2933423" cy="55837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anagement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new trace_Business Management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8801" y="6259519"/>
            <a:ext cx="3183269" cy="5498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anagement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new trace_Business Management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8801" y="6259519"/>
            <a:ext cx="3183269" cy="5498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dership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logo new trace_Leadership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2408" y="6258533"/>
            <a:ext cx="1820689" cy="55184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dership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logo new trace_Leadership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2408" y="6258533"/>
            <a:ext cx="1820689" cy="55184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vernance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logo new trace_Governance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5693" y="6257925"/>
            <a:ext cx="1892623" cy="5485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vernance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logo new trace_Governance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5693" y="6257925"/>
            <a:ext cx="1892623" cy="5485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ES Training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6216205"/>
            <a:ext cx="2152800" cy="59717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ES Training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6216205"/>
            <a:ext cx="2152800" cy="59717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get Tracker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FINAL EES logos logo new trace_TT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7635" y="6257217"/>
            <a:ext cx="2152122" cy="55179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get Tracker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10" name="Picture 9" descr="FINAL EES logos logo new trace_TT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77635" y="6257217"/>
            <a:ext cx="2152122" cy="55179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ool Effectiveness+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537099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SE+ colour (no spacing)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105632" y="6306127"/>
            <a:ext cx="3181400" cy="46933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ool Effectiveness+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465091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 descr="SE+ colour (no spacing).jpg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105632" y="6306127"/>
            <a:ext cx="3181400" cy="46933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IT: Title &amp;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177059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949280"/>
            <a:ext cx="1103408" cy="80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09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TT: Title &amp;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825" y="1700213"/>
            <a:ext cx="8713788" cy="4177059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949280"/>
            <a:ext cx="1103408" cy="80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441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Lists Only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sz="half" idx="12"/>
          </p:nvPr>
        </p:nvSpPr>
        <p:spPr>
          <a:xfrm>
            <a:off x="606974" y="1813966"/>
            <a:ext cx="3965026" cy="4351338"/>
          </a:xfrm>
          <a:prstGeom prst="rect">
            <a:avLst/>
          </a:prstGeom>
        </p:spPr>
        <p:txBody>
          <a:bodyPr/>
          <a:lstStyle>
            <a:lvl1pPr marL="342900" indent="-34290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1pPr>
            <a:lvl2pPr marL="742950" indent="-28575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2pPr>
            <a:lvl3pPr marL="11430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3pPr>
            <a:lvl4pPr marL="16002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4pPr>
            <a:lvl5pPr marL="20574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716016" y="1813966"/>
            <a:ext cx="3965026" cy="4351338"/>
          </a:xfrm>
          <a:prstGeom prst="rect">
            <a:avLst/>
          </a:prstGeom>
        </p:spPr>
        <p:txBody>
          <a:bodyPr/>
          <a:lstStyle>
            <a:lvl1pPr marL="342900" indent="-34290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1pPr>
            <a:lvl2pPr marL="742950" indent="-28575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2pPr>
            <a:lvl3pPr marL="11430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3pPr>
            <a:lvl4pPr marL="16002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4pPr>
            <a:lvl5pPr marL="20574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Lists Only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1"/>
          </p:nvPr>
        </p:nvSpPr>
        <p:spPr>
          <a:xfrm>
            <a:off x="4788024" y="1813966"/>
            <a:ext cx="4032448" cy="4351338"/>
          </a:xfrm>
          <a:prstGeom prst="rect">
            <a:avLst/>
          </a:prstGeom>
        </p:spPr>
        <p:txBody>
          <a:bodyPr/>
          <a:lstStyle>
            <a:lvl1pPr marL="342900" indent="-34290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1pPr>
            <a:lvl2pPr marL="742950" indent="-28575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2pPr>
            <a:lvl3pPr marL="11430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3pPr>
            <a:lvl4pPr marL="16002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4pPr>
            <a:lvl5pPr marL="20574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2"/>
          </p:nvPr>
        </p:nvSpPr>
        <p:spPr>
          <a:xfrm>
            <a:off x="606974" y="1813966"/>
            <a:ext cx="3965026" cy="4351338"/>
          </a:xfrm>
          <a:prstGeom prst="rect">
            <a:avLst/>
          </a:prstGeom>
        </p:spPr>
        <p:txBody>
          <a:bodyPr/>
          <a:lstStyle>
            <a:lvl1pPr marL="342900" indent="-34290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1pPr>
            <a:lvl2pPr marL="742950" indent="-285750">
              <a:buClrTx/>
              <a:buFont typeface="Arial" panose="020B0604020202020204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2pPr>
            <a:lvl3pPr marL="11430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3pPr>
            <a:lvl4pPr marL="16002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4pPr>
            <a:lvl5pPr marL="2057400" indent="-228600">
              <a:buClrTx/>
              <a:buFont typeface="Arial" panose="020B0604020202020204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ble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38200" y="1825625"/>
            <a:ext cx="7838256" cy="43513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ble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38200" y="1825625"/>
            <a:ext cx="7838256" cy="43513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Content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1"/>
          </p:nvPr>
        </p:nvSpPr>
        <p:spPr>
          <a:xfrm>
            <a:off x="4788024" y="1813966"/>
            <a:ext cx="4032448" cy="4351338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2"/>
          </p:nvPr>
        </p:nvSpPr>
        <p:spPr>
          <a:xfrm>
            <a:off x="606974" y="1813966"/>
            <a:ext cx="3965026" cy="4351338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Content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1"/>
          </p:nvPr>
        </p:nvSpPr>
        <p:spPr>
          <a:xfrm>
            <a:off x="4788024" y="1813966"/>
            <a:ext cx="4032448" cy="4351338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2"/>
          </p:nvPr>
        </p:nvSpPr>
        <p:spPr>
          <a:xfrm>
            <a:off x="606974" y="1813966"/>
            <a:ext cx="3965026" cy="4351338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/>
          <p:cNvSpPr>
            <a:spLocks noGrp="1"/>
          </p:cNvSpPr>
          <p:nvPr>
            <p:ph type="body" idx="12"/>
          </p:nvPr>
        </p:nvSpPr>
        <p:spPr>
          <a:xfrm>
            <a:off x="4788024" y="1823538"/>
            <a:ext cx="3972911" cy="67627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606974" y="2564904"/>
            <a:ext cx="3965026" cy="3600400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783438" y="2564904"/>
            <a:ext cx="3965026" cy="3600400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5"/>
          </p:nvPr>
        </p:nvSpPr>
        <p:spPr>
          <a:xfrm>
            <a:off x="611560" y="1816621"/>
            <a:ext cx="3972911" cy="67627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2"/>
          </p:nvPr>
        </p:nvSpPr>
        <p:spPr>
          <a:xfrm>
            <a:off x="4788024" y="1823538"/>
            <a:ext cx="3972911" cy="67627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606974" y="2564904"/>
            <a:ext cx="3965026" cy="3600400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783438" y="2564904"/>
            <a:ext cx="3965026" cy="3600400"/>
          </a:xfrm>
          <a:prstGeom prst="rect">
            <a:avLst/>
          </a:prstGeom>
        </p:spPr>
        <p:txBody>
          <a:bodyPr/>
          <a:lstStyle>
            <a:lvl1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ClrTx/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5"/>
          </p:nvPr>
        </p:nvSpPr>
        <p:spPr>
          <a:xfrm>
            <a:off x="611560" y="1816621"/>
            <a:ext cx="3972911" cy="67627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no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shor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long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824536" cy="1143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 with ECC endorsement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0" y="2848258"/>
            <a:ext cx="9194114" cy="4009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1141616" y="1051417"/>
            <a:ext cx="6607505" cy="2301121"/>
          </a:xfrm>
          <a:prstGeom prst="rect">
            <a:avLst/>
          </a:prstGeom>
        </p:spPr>
      </p:pic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409897" y="6369268"/>
            <a:ext cx="8554591" cy="4414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58585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EES is owned by Essex County Council | </a:t>
            </a:r>
            <a:fld id="{6B7AC670-CCEF-47DC-BD70-BF0914ED3FA7}" type="datetime1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29/09/2016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| Page </a:t>
            </a:r>
            <a:fld id="{83ADC49B-1FD5-48CA-A865-2FC46C6058C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3968" y="3717032"/>
            <a:ext cx="4557192" cy="1287016"/>
          </a:xfrm>
          <a:prstGeom prst="rect">
            <a:avLst/>
          </a:prstGeom>
        </p:spPr>
        <p:txBody>
          <a:bodyPr/>
          <a:lstStyle>
            <a:lvl1pPr algn="l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284663" y="5013176"/>
            <a:ext cx="4535487" cy="13685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Layout Conten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1143069" y="6150642"/>
            <a:ext cx="679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 smtClean="0">
                <a:latin typeface="MetaNormal-Roman"/>
                <a:cs typeface="MetaNormal-Roman"/>
              </a:rPr>
              <a:t>Clerking Agency | Education Consultancy | </a:t>
            </a:r>
            <a:r>
              <a:rPr lang="en-US" sz="1400" baseline="0" dirty="0" smtClean="0">
                <a:latin typeface="MetaNormal-Roman"/>
                <a:cs typeface="MetaNormal-Roman"/>
              </a:rPr>
              <a:t>Education  HR  | </a:t>
            </a:r>
            <a:r>
              <a:rPr lang="en-US" sz="1400" dirty="0" smtClean="0">
                <a:latin typeface="MetaNormal-Roman"/>
                <a:cs typeface="MetaNormal-Roman"/>
              </a:rPr>
              <a:t>Finance</a:t>
            </a:r>
            <a:r>
              <a:rPr lang="en-US" sz="1400" baseline="0" dirty="0" smtClean="0">
                <a:latin typeface="MetaNormal-Roman"/>
                <a:cs typeface="MetaNormal-Roman"/>
              </a:rPr>
              <a:t> Support  | </a:t>
            </a:r>
          </a:p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aseline="0" dirty="0" smtClean="0">
                <a:latin typeface="MetaNormal-Roman"/>
                <a:cs typeface="MetaNormal-Roman"/>
              </a:rPr>
              <a:t>Governor Services | Professional Development | School Library Service | Target Tracker </a:t>
            </a: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0" y="882224"/>
            <a:ext cx="9144000" cy="6061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aseline="0">
                <a:solidFill>
                  <a:srgbClr val="000000"/>
                </a:solidFill>
                <a:latin typeface="MetaMediumLF-Roman"/>
                <a:cs typeface="MetaMediumLF-Roman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-75666" y="351374"/>
            <a:ext cx="9219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CD0037"/>
                </a:solidFill>
                <a:latin typeface="MetaMediumLF-Roman"/>
                <a:cs typeface="MetaMediumLF-Roman"/>
              </a:rPr>
              <a:t>Essex</a:t>
            </a:r>
            <a:r>
              <a:rPr lang="en-US" sz="3600" baseline="0" dirty="0" smtClean="0">
                <a:solidFill>
                  <a:srgbClr val="CD0037"/>
                </a:solidFill>
                <a:latin typeface="MetaMediumLF-Roman"/>
                <a:cs typeface="MetaMediumLF-Roman"/>
              </a:rPr>
              <a:t> Education Services</a:t>
            </a:r>
            <a:endParaRPr lang="en-US" sz="3600" dirty="0">
              <a:solidFill>
                <a:srgbClr val="CD0037"/>
              </a:solidFill>
              <a:latin typeface="MetaMediumLF-Roman"/>
              <a:cs typeface="MetaMediumLF-Roman"/>
            </a:endParaRPr>
          </a:p>
        </p:txBody>
      </p:sp>
      <p:pic>
        <p:nvPicPr>
          <p:cNvPr id="8" name="Picture 2" descr="\\Chesfs50\EUCHomedirs\jessica.kneller\Desktop\Target 300dpi approx 6cm.jpg"/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159" y="-698398"/>
            <a:ext cx="1806228" cy="180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3"/>
          <p:cNvSpPr>
            <a:spLocks noGrp="1"/>
          </p:cNvSpPr>
          <p:nvPr>
            <p:ph sz="quarter" idx="10"/>
          </p:nvPr>
        </p:nvSpPr>
        <p:spPr>
          <a:xfrm>
            <a:off x="366746" y="1761250"/>
            <a:ext cx="8477005" cy="414823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274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Layout Clear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1143069" y="6150642"/>
            <a:ext cx="679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 smtClean="0">
                <a:latin typeface="MetaNormal-Roman"/>
                <a:cs typeface="MetaNormal-Roman"/>
              </a:rPr>
              <a:t>Clerking Agency | Education Consultancy | </a:t>
            </a:r>
            <a:r>
              <a:rPr lang="en-US" sz="1400" baseline="0" dirty="0" smtClean="0">
                <a:latin typeface="MetaNormal-Roman"/>
                <a:cs typeface="MetaNormal-Roman"/>
              </a:rPr>
              <a:t>Education  HR  | </a:t>
            </a:r>
            <a:r>
              <a:rPr lang="en-US" sz="1400" dirty="0" smtClean="0">
                <a:latin typeface="MetaNormal-Roman"/>
                <a:cs typeface="MetaNormal-Roman"/>
              </a:rPr>
              <a:t>Finance</a:t>
            </a:r>
            <a:r>
              <a:rPr lang="en-US" sz="1400" baseline="0" dirty="0" smtClean="0">
                <a:latin typeface="MetaNormal-Roman"/>
                <a:cs typeface="MetaNormal-Roman"/>
              </a:rPr>
              <a:t> Support  | </a:t>
            </a:r>
          </a:p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aseline="0" dirty="0" smtClean="0">
                <a:latin typeface="MetaNormal-Roman"/>
                <a:cs typeface="MetaNormal-Roman"/>
              </a:rPr>
              <a:t>Governor Services | Professional Development | School Library Service | Target Tracker </a:t>
            </a: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0" y="882224"/>
            <a:ext cx="9144000" cy="6061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aseline="0">
                <a:solidFill>
                  <a:srgbClr val="000000"/>
                </a:solidFill>
                <a:latin typeface="MetaMediumLF-Roman"/>
                <a:cs typeface="MetaMediumLF-Roman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-75666" y="351374"/>
            <a:ext cx="9219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CD0037"/>
                </a:solidFill>
                <a:latin typeface="MetaMediumLF-Roman"/>
                <a:cs typeface="MetaMediumLF-Roman"/>
              </a:rPr>
              <a:t>Essex</a:t>
            </a:r>
            <a:r>
              <a:rPr lang="en-US" sz="3600" baseline="0" dirty="0" smtClean="0">
                <a:solidFill>
                  <a:srgbClr val="CD0037"/>
                </a:solidFill>
                <a:latin typeface="MetaMediumLF-Roman"/>
                <a:cs typeface="MetaMediumLF-Roman"/>
              </a:rPr>
              <a:t> Education Services</a:t>
            </a:r>
            <a:endParaRPr lang="en-US" sz="3600" dirty="0">
              <a:solidFill>
                <a:srgbClr val="CD0037"/>
              </a:solidFill>
              <a:latin typeface="MetaMediumLF-Roman"/>
              <a:cs typeface="MetaMediumLF-Roman"/>
            </a:endParaRPr>
          </a:p>
        </p:txBody>
      </p:sp>
      <p:pic>
        <p:nvPicPr>
          <p:cNvPr id="8" name="Picture 2" descr="\\Chesfs50\EUCHomedirs\jessica.kneller\Desktop\Target 300dpi approx 6cm.jpg"/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159" y="-698398"/>
            <a:ext cx="1806228" cy="180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874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1" y="2848264"/>
            <a:ext cx="9191720" cy="400974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cstate="print"/>
          <a:stretch>
            <a:fillRect/>
          </a:stretch>
        </p:blipFill>
        <p:spPr>
          <a:xfrm>
            <a:off x="808483" y="896506"/>
            <a:ext cx="5365395" cy="2491394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 userDrawn="1">
            <p:ph type="ctrTitle"/>
          </p:nvPr>
        </p:nvSpPr>
        <p:spPr>
          <a:xfrm>
            <a:off x="2683203" y="3586665"/>
            <a:ext cx="5829300" cy="1470025"/>
          </a:xfrm>
          <a:prstGeom prst="rect">
            <a:avLst/>
          </a:prstGeom>
        </p:spPr>
        <p:txBody>
          <a:bodyPr/>
          <a:lstStyle>
            <a:lvl1pPr algn="l">
              <a:defRPr sz="4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3" name="Subtitle 2"/>
          <p:cNvSpPr>
            <a:spLocks noGrp="1"/>
          </p:cNvSpPr>
          <p:nvPr userDrawn="1">
            <p:ph type="subTitle" idx="1"/>
          </p:nvPr>
        </p:nvSpPr>
        <p:spPr>
          <a:xfrm>
            <a:off x="2684082" y="5083052"/>
            <a:ext cx="5876596" cy="98666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6" name="Footer Placeholder 4"/>
          <p:cNvSpPr txBox="1">
            <a:spLocks/>
          </p:cNvSpPr>
          <p:nvPr userDrawn="1"/>
        </p:nvSpPr>
        <p:spPr>
          <a:xfrm>
            <a:off x="307424" y="6369269"/>
            <a:ext cx="8694683" cy="4414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58585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7AC670-CCEF-47DC-BD70-BF0914ED3FA7}" type="datetime1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29/09/2016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| Page </a:t>
            </a:r>
            <a:fld id="{83ADC49B-1FD5-48CA-A865-2FC46C6058C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223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43000"/>
            <a:ext cx="7848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858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1CBBA-793B-47FA-BF78-E4AFC9490453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1082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9079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 txBox="1">
            <a:spLocks/>
          </p:cNvSpPr>
          <p:nvPr/>
        </p:nvSpPr>
        <p:spPr>
          <a:xfrm>
            <a:off x="409897" y="6369268"/>
            <a:ext cx="8554591" cy="4414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58585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7AC670-CCEF-47DC-BD70-BF0914ED3FA7}" type="datetime1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29/09/2016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| Page </a:t>
            </a:r>
            <a:fld id="{83ADC49B-1FD5-48CA-A865-2FC46C6058C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284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5" y="78829"/>
            <a:ext cx="3835791" cy="1340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204952" y="1592317"/>
            <a:ext cx="8777139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692" r:id="rId11"/>
    <p:sldLayoutId id="2147483693" r:id="rId12"/>
    <p:sldLayoutId id="2147483700" r:id="rId13"/>
    <p:sldLayoutId id="2147483701" r:id="rId14"/>
    <p:sldLayoutId id="2147483680" r:id="rId15"/>
    <p:sldLayoutId id="2147483681" r:id="rId16"/>
    <p:sldLayoutId id="2147483709" r:id="rId17"/>
    <p:sldLayoutId id="2147483711" r:id="rId18"/>
    <p:sldLayoutId id="2147483702" r:id="rId19"/>
    <p:sldLayoutId id="2147483703" r:id="rId20"/>
    <p:sldLayoutId id="2147483704" r:id="rId21"/>
    <p:sldLayoutId id="2147483710" r:id="rId22"/>
    <p:sldLayoutId id="2147483712" r:id="rId23"/>
    <p:sldLayoutId id="2147483713" r:id="rId24"/>
    <p:sldLayoutId id="2147483665" r:id="rId25"/>
    <p:sldLayoutId id="2147483664" r:id="rId26"/>
    <p:sldLayoutId id="2147483667" r:id="rId27"/>
    <p:sldLayoutId id="2147483666" r:id="rId28"/>
    <p:sldLayoutId id="2147483668" r:id="rId29"/>
    <p:sldLayoutId id="2147483669" r:id="rId30"/>
    <p:sldLayoutId id="2147483674" r:id="rId31"/>
    <p:sldLayoutId id="2147483675" r:id="rId32"/>
    <p:sldLayoutId id="2147483673" r:id="rId33"/>
    <p:sldLayoutId id="2147483671" r:id="rId34"/>
    <p:sldLayoutId id="2147483672" r:id="rId35"/>
    <p:sldLayoutId id="2147483670" r:id="rId36"/>
    <p:sldLayoutId id="2147483714" r:id="rId37"/>
    <p:sldLayoutId id="2147483715" r:id="rId38"/>
    <p:sldLayoutId id="2147483718" r:id="rId39"/>
    <p:sldLayoutId id="2147483720" r:id="rId40"/>
    <p:sldLayoutId id="2147483721" r:id="rId4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N34FNbOKX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Relationship Id="rId6" Type="http://schemas.openxmlformats.org/officeDocument/2006/relationships/hyperlink" Target="https://www.youtube.com/watch?v=Y76hSxoxClg" TargetMode="External"/><Relationship Id="rId5" Type="http://schemas.openxmlformats.org/officeDocument/2006/relationships/hyperlink" Target="http://www.bbc.co.uk/programmes/b062jsn7" TargetMode="External"/><Relationship Id="rId4" Type="http://schemas.openxmlformats.org/officeDocument/2006/relationships/hyperlink" Target="https://www.youtube.com/watch?v=pN34FNbOKXc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altLang="en-US" dirty="0" err="1">
                <a:solidFill>
                  <a:schemeClr val="bg2"/>
                </a:solidFill>
                <a:latin typeface="MetaBold-Roman" pitchFamily="34" charset="0"/>
              </a:rPr>
              <a:t>Mindset</a:t>
            </a:r>
            <a: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  <a:t> </a:t>
            </a:r>
            <a:r>
              <a:rPr lang="en-GB" altLang="en-US" dirty="0" smtClean="0">
                <a:solidFill>
                  <a:schemeClr val="bg2"/>
                </a:solidFill>
                <a:latin typeface="MetaBold-Roman" pitchFamily="34" charset="0"/>
              </a:rPr>
              <a:t>–</a:t>
            </a:r>
            <a: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  <a:t> </a:t>
            </a:r>
            <a:r>
              <a:rPr lang="en-GB" altLang="en-US" sz="3600" dirty="0" smtClean="0">
                <a:solidFill>
                  <a:schemeClr val="bg2"/>
                </a:solidFill>
                <a:latin typeface="MetaBold-Roman" pitchFamily="34" charset="0"/>
              </a:rPr>
              <a:t>If you don’t use it, you lose it.</a:t>
            </a:r>
            <a: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  <a:t/>
            </a:r>
            <a:b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</a:br>
            <a: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  <a:t/>
            </a:r>
            <a:b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</a:br>
            <a:r>
              <a:rPr lang="en-GB" altLang="en-US" sz="2400" i="1" dirty="0" smtClean="0">
                <a:solidFill>
                  <a:schemeClr val="bg2"/>
                </a:solidFill>
                <a:latin typeface="MetaBold-Roman" pitchFamily="34" charset="0"/>
              </a:rPr>
              <a:t>“</a:t>
            </a:r>
            <a:r>
              <a:rPr lang="en-GB" altLang="en-US" sz="2400" i="1" dirty="0">
                <a:solidFill>
                  <a:schemeClr val="bg2"/>
                </a:solidFill>
                <a:latin typeface="MetaBold-Roman" pitchFamily="34" charset="0"/>
              </a:rPr>
              <a:t>Make the ordinary extraordinary!”</a:t>
            </a:r>
            <a:br>
              <a:rPr lang="en-GB" altLang="en-US" sz="2400" i="1" dirty="0">
                <a:solidFill>
                  <a:schemeClr val="bg2"/>
                </a:solidFill>
                <a:latin typeface="MetaBold-Roman" pitchFamily="34" charset="0"/>
              </a:rPr>
            </a:br>
            <a:r>
              <a:rPr lang="en-GB" altLang="en-US" sz="2400" dirty="0">
                <a:solidFill>
                  <a:schemeClr val="bg2"/>
                </a:solidFill>
                <a:latin typeface="MetaBold-Roman" pitchFamily="34" charset="0"/>
              </a:rPr>
              <a:t/>
            </a:r>
            <a:br>
              <a:rPr lang="en-GB" altLang="en-US" sz="2400" dirty="0">
                <a:solidFill>
                  <a:schemeClr val="bg2"/>
                </a:solidFill>
                <a:latin typeface="MetaBold-Roman" pitchFamily="34" charset="0"/>
              </a:rPr>
            </a:br>
            <a:r>
              <a:rPr lang="en-GB" altLang="en-US" sz="2400" dirty="0">
                <a:solidFill>
                  <a:schemeClr val="bg2"/>
                </a:solidFill>
                <a:latin typeface="MetaBold-Roman" pitchFamily="34" charset="0"/>
              </a:rPr>
              <a:t>Dan Siegel, May 2013</a:t>
            </a:r>
            <a: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  <a:t/>
            </a:r>
            <a:br>
              <a:rPr lang="en-GB" altLang="en-US" dirty="0">
                <a:solidFill>
                  <a:schemeClr val="bg2"/>
                </a:solidFill>
                <a:latin typeface="MetaBold-Roman" pitchFamily="34" charset="0"/>
              </a:rPr>
            </a:br>
            <a:r>
              <a:rPr lang="en-GB" dirty="0"/>
              <a:t/>
            </a:r>
            <a:br>
              <a:rPr lang="en-GB" dirty="0"/>
            </a:br>
            <a:r>
              <a:rPr lang="en-GB" dirty="0">
                <a:ln/>
              </a:rPr>
              <a:t/>
            </a:r>
            <a:br>
              <a:rPr lang="en-GB" dirty="0">
                <a:ln/>
              </a:rPr>
            </a:b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gradFill>
            <a:gsLst>
              <a:gs pos="0">
                <a:srgbClr val="FFF200"/>
              </a:gs>
              <a:gs pos="45000">
                <a:srgbClr val="FF7A00"/>
              </a:gs>
              <a:gs pos="60000">
                <a:srgbClr val="FF0000"/>
              </a:gs>
              <a:gs pos="100000">
                <a:srgbClr val="4D0808"/>
              </a:gs>
            </a:gsLst>
            <a:lin ang="5400000" scaled="0"/>
          </a:gradFill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St George’s Primary School</a:t>
            </a:r>
          </a:p>
          <a:p>
            <a:pPr marL="0" indent="0" algn="ctr">
              <a:buNone/>
            </a:pPr>
            <a:r>
              <a:rPr lang="en-GB" dirty="0" smtClean="0"/>
              <a:t>Great Bromley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err="1" smtClean="0"/>
              <a:t>Mindset</a:t>
            </a:r>
            <a:r>
              <a:rPr lang="en-GB" dirty="0" smtClean="0"/>
              <a:t>; if you don’t use it, you’ll lose it!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831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Objectives of the session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457200" y="2136886"/>
            <a:ext cx="8229600" cy="4313129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sz="2400" dirty="0" smtClean="0"/>
              <a:t>To reflect on what we believe about intelligence</a:t>
            </a:r>
          </a:p>
          <a:p>
            <a:pPr marL="0" indent="0" eaLnBrk="1" hangingPunct="1">
              <a:buNone/>
            </a:pPr>
            <a:endParaRPr lang="en-GB" altLang="en-US" sz="2400" dirty="0" smtClean="0"/>
          </a:p>
          <a:p>
            <a:pPr eaLnBrk="1" hangingPunct="1"/>
            <a:r>
              <a:rPr lang="en-GB" altLang="en-US" sz="2400" dirty="0" smtClean="0"/>
              <a:t>To explore the principles of </a:t>
            </a:r>
            <a:r>
              <a:rPr lang="en-GB" altLang="en-US" sz="2400" dirty="0" err="1" smtClean="0"/>
              <a:t>Mindset</a:t>
            </a:r>
            <a:endParaRPr lang="en-GB" altLang="en-US" sz="2400" dirty="0" smtClean="0"/>
          </a:p>
          <a:p>
            <a:pPr marL="0" indent="0" eaLnBrk="1" hangingPunct="1">
              <a:buNone/>
            </a:pPr>
            <a:endParaRPr lang="en-GB" altLang="en-US" sz="2400" dirty="0" smtClean="0"/>
          </a:p>
          <a:p>
            <a:pPr eaLnBrk="1" hangingPunct="1"/>
            <a:r>
              <a:rPr lang="en-GB" altLang="en-US" sz="2400" dirty="0" smtClean="0"/>
              <a:t>To consider how </a:t>
            </a:r>
            <a:r>
              <a:rPr lang="en-GB" altLang="en-US" sz="2400" dirty="0" err="1" smtClean="0"/>
              <a:t>Mindset</a:t>
            </a:r>
            <a:r>
              <a:rPr lang="en-GB" altLang="en-US" sz="2400" dirty="0" smtClean="0"/>
              <a:t> could impact on everyone</a:t>
            </a:r>
          </a:p>
          <a:p>
            <a:pPr marL="0" indent="0" eaLnBrk="1" hangingPunct="1">
              <a:buNone/>
            </a:pPr>
            <a:endParaRPr lang="en-GB" altLang="en-US" sz="2400" dirty="0" smtClean="0"/>
          </a:p>
          <a:p>
            <a:pPr eaLnBrk="1" hangingPunct="1"/>
            <a:r>
              <a:rPr lang="en-GB" altLang="en-US" sz="2400" dirty="0" smtClean="0"/>
              <a:t>To explore strategies to develop a Growth </a:t>
            </a:r>
            <a:r>
              <a:rPr lang="en-GB" altLang="en-US" sz="2400" dirty="0" err="1" smtClean="0"/>
              <a:t>Mindset</a:t>
            </a:r>
            <a:endParaRPr lang="en-GB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66769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en-GB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Mindsets</a:t>
            </a:r>
            <a:endParaRPr lang="en-GB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813036"/>
            <a:ext cx="8229600" cy="4313129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Children’s learning capacity is powerfully affected by the beliefs that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they hold about themselves as learners, and these beliefs are in part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formed by the messages we may inadvertently and unconsciously be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giving them.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As soon as we are able to make judgements about ourselves as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learners, we develop </a:t>
            </a:r>
            <a:r>
              <a:rPr lang="en-GB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‘</a:t>
            </a:r>
            <a:r>
              <a:rPr lang="en-GB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mindsets</a:t>
            </a:r>
            <a:r>
              <a:rPr lang="en-GB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’ </a:t>
            </a: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that either enhance or inhibit our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capacity for learning.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</a:t>
            </a:r>
            <a:r>
              <a:rPr lang="en-GB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‘growth </a:t>
            </a:r>
            <a:r>
              <a:rPr lang="en-GB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mindset</a:t>
            </a:r>
            <a:r>
              <a:rPr lang="en-GB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’ </a:t>
            </a: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reflects the belief that we are active agents in the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process with the ability to affect change, but learning may be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limited by a </a:t>
            </a:r>
            <a:r>
              <a:rPr lang="en-GB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‘fixed </a:t>
            </a:r>
            <a:r>
              <a:rPr lang="en-GB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mindset</a:t>
            </a:r>
            <a:r>
              <a:rPr lang="en-GB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’ </a:t>
            </a: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where capacity for learning is perceived as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static and unalterable, regardless of the effort we put in.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sz="14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Dweck</a:t>
            </a:r>
            <a:r>
              <a:rPr lang="en-GB" sz="1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2006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sz="1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sz="1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716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826" name="Picture 2" descr="C:\Users\carla.ryan-amey\AppData\Local\Microsoft\Windows\Temporary Internet Files\Content.IE5\OC6Z4MG5\MC900187587[1].wmf">
            <a:hlinkClick r:id="rId3"/>
          </p:cNvPr>
          <p:cNvPicPr>
            <a:picLocks noChangeAspect="1" noChangeArrowheads="1"/>
          </p:cNvPicPr>
          <p:nvPr/>
        </p:nvPicPr>
        <p:blipFill>
          <a:blip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79" y="2197031"/>
            <a:ext cx="1544422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828801" y="1904823"/>
            <a:ext cx="70866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latin typeface="+mj-lt"/>
              </a:rPr>
              <a:t>The Power of Belief - </a:t>
            </a:r>
            <a:r>
              <a:rPr lang="en-GB" b="1" dirty="0" err="1">
                <a:latin typeface="+mj-lt"/>
              </a:rPr>
              <a:t>Mindset</a:t>
            </a:r>
            <a:r>
              <a:rPr lang="en-GB" b="1" dirty="0">
                <a:latin typeface="+mj-lt"/>
              </a:rPr>
              <a:t> and Success: Eduardo </a:t>
            </a:r>
            <a:r>
              <a:rPr lang="en-GB" b="1" dirty="0" err="1" smtClean="0">
                <a:latin typeface="+mj-lt"/>
              </a:rPr>
              <a:t>Briceno</a:t>
            </a:r>
            <a:endParaRPr lang="en-GB" b="1" dirty="0" smtClean="0">
              <a:latin typeface="+mj-lt"/>
            </a:endParaRPr>
          </a:p>
          <a:p>
            <a:pPr algn="ctr">
              <a:defRPr/>
            </a:pPr>
            <a:r>
              <a:rPr lang="en-GB" dirty="0">
                <a:latin typeface="+mj-lt"/>
                <a:hlinkClick r:id="rId4"/>
              </a:rPr>
              <a:t>https://</a:t>
            </a:r>
            <a:r>
              <a:rPr lang="en-GB" dirty="0" smtClean="0">
                <a:latin typeface="+mj-lt"/>
                <a:hlinkClick r:id="rId4"/>
              </a:rPr>
              <a:t>www.youtube.com/watch?v=pN34FNbOKXc</a:t>
            </a:r>
            <a:r>
              <a:rPr lang="en-GB" dirty="0" smtClean="0">
                <a:latin typeface="+mj-lt"/>
              </a:rPr>
              <a:t> </a:t>
            </a:r>
          </a:p>
          <a:p>
            <a:pPr algn="ctr">
              <a:defRPr/>
            </a:pPr>
            <a:endParaRPr lang="en-GB" b="1" dirty="0">
              <a:latin typeface="+mj-lt"/>
            </a:endParaRPr>
          </a:p>
          <a:p>
            <a:pPr algn="ctr">
              <a:defRPr/>
            </a:pPr>
            <a:r>
              <a:rPr lang="en-GB" b="1" dirty="0">
                <a:latin typeface="+mj-lt"/>
              </a:rPr>
              <a:t>BBC4 interview </a:t>
            </a:r>
            <a:r>
              <a:rPr lang="en-GB" b="1" dirty="0" smtClean="0">
                <a:latin typeface="+mj-lt"/>
              </a:rPr>
              <a:t>with Carole </a:t>
            </a:r>
            <a:r>
              <a:rPr lang="en-GB" b="1" dirty="0" err="1" smtClean="0">
                <a:latin typeface="+mj-lt"/>
              </a:rPr>
              <a:t>Dweck</a:t>
            </a:r>
            <a:r>
              <a:rPr lang="en-GB" b="1" dirty="0" smtClean="0">
                <a:latin typeface="+mj-lt"/>
              </a:rPr>
              <a:t>, August 2015</a:t>
            </a:r>
          </a:p>
          <a:p>
            <a:pPr algn="ctr">
              <a:defRPr/>
            </a:pPr>
            <a:r>
              <a:rPr lang="en-GB" dirty="0" smtClean="0">
                <a:latin typeface="+mj-lt"/>
                <a:hlinkClick r:id="rId5"/>
              </a:rPr>
              <a:t>http</a:t>
            </a:r>
            <a:r>
              <a:rPr lang="en-GB" dirty="0">
                <a:latin typeface="+mj-lt"/>
                <a:hlinkClick r:id="rId5"/>
              </a:rPr>
              <a:t>://</a:t>
            </a:r>
            <a:r>
              <a:rPr lang="en-GB" dirty="0" smtClean="0">
                <a:latin typeface="+mj-lt"/>
                <a:hlinkClick r:id="rId5"/>
              </a:rPr>
              <a:t>www.bbc.co.uk/programmes/b062jsn7</a:t>
            </a:r>
            <a:r>
              <a:rPr lang="en-GB" dirty="0" smtClean="0">
                <a:latin typeface="+mj-lt"/>
              </a:rPr>
              <a:t> </a:t>
            </a:r>
          </a:p>
          <a:p>
            <a:pPr algn="ctr">
              <a:defRPr/>
            </a:pPr>
            <a:endParaRPr lang="en-GB" dirty="0" smtClean="0">
              <a:latin typeface="+mj-lt"/>
            </a:endParaRPr>
          </a:p>
          <a:p>
            <a:pPr algn="ctr">
              <a:defRPr/>
            </a:pPr>
            <a:r>
              <a:rPr lang="en-GB" b="1" dirty="0" smtClean="0">
                <a:latin typeface="+mj-lt"/>
              </a:rPr>
              <a:t>We’re the </a:t>
            </a:r>
            <a:r>
              <a:rPr lang="en-GB" b="1" dirty="0" err="1" smtClean="0">
                <a:latin typeface="+mj-lt"/>
              </a:rPr>
              <a:t>Superhumans</a:t>
            </a:r>
            <a:r>
              <a:rPr lang="en-GB" b="1" dirty="0" smtClean="0">
                <a:latin typeface="+mj-lt"/>
              </a:rPr>
              <a:t>; Rio Paralympics 2016</a:t>
            </a:r>
          </a:p>
          <a:p>
            <a:pPr algn="ctr">
              <a:defRPr/>
            </a:pPr>
            <a:r>
              <a:rPr lang="en-GB" dirty="0" smtClean="0">
                <a:latin typeface="+mj-lt"/>
                <a:hlinkClick r:id="rId6"/>
              </a:rPr>
              <a:t>https</a:t>
            </a:r>
            <a:r>
              <a:rPr lang="en-GB" dirty="0">
                <a:latin typeface="+mj-lt"/>
                <a:hlinkClick r:id="rId6"/>
              </a:rPr>
              <a:t>://</a:t>
            </a:r>
            <a:r>
              <a:rPr lang="en-GB" dirty="0" smtClean="0">
                <a:latin typeface="+mj-lt"/>
                <a:hlinkClick r:id="rId6"/>
              </a:rPr>
              <a:t>www.youtube.com/watch?v=Y76hSxoxClg</a:t>
            </a:r>
            <a:r>
              <a:rPr lang="en-GB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72407" y="449659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 smtClean="0">
                <a:latin typeface="+mj-lt"/>
              </a:rPr>
              <a:t>Useful web links</a:t>
            </a:r>
            <a:endParaRPr lang="en-GB" sz="3200" b="1" dirty="0"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2950" y="4903788"/>
            <a:ext cx="76581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i="1" dirty="0">
                <a:latin typeface="+mj-lt"/>
              </a:rPr>
              <a:t>I can accept failure, everyone fails at something. But I can't accept not trying.</a:t>
            </a:r>
            <a:r>
              <a:rPr lang="en-GB" dirty="0"/>
              <a:t> </a:t>
            </a:r>
          </a:p>
          <a:p>
            <a:pPr algn="ctr" eaLnBrk="1" hangingPunct="1">
              <a:defRPr/>
            </a:pPr>
            <a:endParaRPr lang="en-GB" sz="1800" u="sng" dirty="0">
              <a:latin typeface="+mj-lt"/>
            </a:endParaRPr>
          </a:p>
          <a:p>
            <a:pPr algn="ctr" eaLnBrk="1" hangingPunct="1">
              <a:defRPr/>
            </a:pPr>
            <a:r>
              <a:rPr lang="en-GB" sz="1800" u="sng" dirty="0">
                <a:latin typeface="+mj-lt"/>
              </a:rPr>
              <a:t>Michael Jordan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46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464469" y="2724151"/>
            <a:ext cx="6472238" cy="2577057"/>
          </a:xfrm>
          <a:prstGeom prst="rect">
            <a:avLst/>
          </a:prstGeom>
        </p:spPr>
        <p:txBody>
          <a:bodyPr/>
          <a:lstStyle/>
          <a:p>
            <a:r>
              <a:rPr lang="en-GB" dirty="0" smtClean="0"/>
              <a:t>Everyone has a mixture of </a:t>
            </a:r>
            <a:r>
              <a:rPr lang="en-GB" dirty="0" err="1" smtClean="0"/>
              <a:t>mindsets</a:t>
            </a:r>
            <a:endParaRPr lang="en-GB" dirty="0" smtClean="0"/>
          </a:p>
          <a:p>
            <a:r>
              <a:rPr lang="en-GB" dirty="0" smtClean="0"/>
              <a:t>Intelligence is malleable so can change and grow over time</a:t>
            </a:r>
          </a:p>
          <a:p>
            <a:r>
              <a:rPr lang="en-GB" dirty="0" err="1" smtClean="0"/>
              <a:t>Mindsets</a:t>
            </a:r>
            <a:r>
              <a:rPr lang="en-GB" dirty="0" smtClean="0"/>
              <a:t> can be changed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C:\Users\carla.ryan-amey\AppData\Local\Microsoft\Windows\Temporary Internet Files\Content.IE5\WYN3XMZC\nuts_and_bolts[1].gif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624"/>
            <a:ext cx="316835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92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275856" y="274638"/>
            <a:ext cx="6086475" cy="1143000"/>
          </a:xfrm>
        </p:spPr>
        <p:txBody>
          <a:bodyPr>
            <a:normAutofit/>
          </a:bodyPr>
          <a:lstStyle/>
          <a:p>
            <a:pPr algn="ctr"/>
            <a:r>
              <a:rPr lang="en-GB" sz="2600" b="1" dirty="0" smtClean="0"/>
              <a:t>Changing us in order to support others…</a:t>
            </a:r>
            <a:endParaRPr lang="en-GB" sz="2600" b="1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4294967295"/>
          </p:nvPr>
        </p:nvSpPr>
        <p:spPr>
          <a:xfrm>
            <a:off x="442913" y="1994011"/>
            <a:ext cx="8229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Wanting, receiving and acting upon feedback</a:t>
            </a:r>
            <a:endParaRPr lang="en-GB" sz="8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Embracing challenges </a:t>
            </a:r>
          </a:p>
          <a:p>
            <a:pPr marL="0" indent="0">
              <a:buNone/>
            </a:pPr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Sharing </a:t>
            </a:r>
            <a:r>
              <a:rPr lang="en-GB" sz="2400" dirty="0"/>
              <a:t>new </a:t>
            </a:r>
            <a:r>
              <a:rPr lang="en-GB" sz="2400" dirty="0" smtClean="0"/>
              <a:t>learning and the journey towards it</a:t>
            </a:r>
          </a:p>
          <a:p>
            <a:pPr marL="0" indent="0">
              <a:buNone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See mistakes as learning opportunities</a:t>
            </a:r>
          </a:p>
          <a:p>
            <a:pPr marL="0" indent="0">
              <a:buNone/>
            </a:pPr>
            <a:r>
              <a:rPr lang="en-GB" sz="2400" dirty="0" smtClean="0"/>
              <a:t>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7542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358355" y="316310"/>
            <a:ext cx="5822157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b="1" dirty="0">
                <a:latin typeface="+mj-lt"/>
              </a:rPr>
              <a:t>So how can we change </a:t>
            </a:r>
            <a:r>
              <a:rPr lang="en-GB" b="1" dirty="0" smtClean="0">
                <a:latin typeface="+mj-lt"/>
              </a:rPr>
              <a:t>learners’ </a:t>
            </a:r>
            <a:r>
              <a:rPr lang="en-GB" b="1" dirty="0" err="1" smtClean="0">
                <a:latin typeface="+mj-lt"/>
              </a:rPr>
              <a:t>Mindsets</a:t>
            </a:r>
            <a:r>
              <a:rPr lang="en-GB" b="1" dirty="0" smtClean="0"/>
              <a:t>?</a:t>
            </a:r>
            <a:br>
              <a:rPr lang="en-GB" b="1" dirty="0" smtClean="0"/>
            </a:br>
            <a:r>
              <a:rPr lang="en-GB" sz="1800" dirty="0" smtClean="0">
                <a:solidFill>
                  <a:srgbClr val="58585B"/>
                </a:solidFill>
                <a:latin typeface="MetaBold-Roman" pitchFamily="34" charset="0"/>
              </a:rPr>
              <a:t>S</a:t>
            </a:r>
            <a:r>
              <a:rPr lang="en-GB" altLang="en-US" sz="1800" dirty="0" smtClean="0">
                <a:solidFill>
                  <a:srgbClr val="58585B"/>
                </a:solidFill>
                <a:latin typeface="MetaBold-Roman" pitchFamily="34" charset="0"/>
              </a:rPr>
              <a:t>mall </a:t>
            </a:r>
            <a:r>
              <a:rPr lang="en-GB" altLang="en-US" sz="1800" dirty="0">
                <a:solidFill>
                  <a:srgbClr val="58585B"/>
                </a:solidFill>
                <a:latin typeface="MetaBold-Roman" pitchFamily="34" charset="0"/>
              </a:rPr>
              <a:t>tweaks to make a huge difference</a:t>
            </a:r>
            <a:endParaRPr lang="en-GB" sz="1800" b="1" dirty="0">
              <a:solidFill>
                <a:srgbClr val="58585B"/>
              </a:solidFill>
            </a:endParaRPr>
          </a:p>
        </p:txBody>
      </p:sp>
      <p:sp>
        <p:nvSpPr>
          <p:cNvPr id="5" name="Content Placeholder 4"/>
          <p:cNvSpPr txBox="1">
            <a:spLocks noGrp="1"/>
          </p:cNvSpPr>
          <p:nvPr>
            <p:ph idx="4294967295"/>
          </p:nvPr>
        </p:nvSpPr>
        <p:spPr>
          <a:xfrm>
            <a:off x="478631" y="1565386"/>
            <a:ext cx="8229600" cy="47951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indent="0">
              <a:buNone/>
              <a:defRPr/>
            </a:pPr>
            <a:endParaRPr lang="en-GB" sz="2000" dirty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 smtClean="0">
                <a:latin typeface="+mj-lt"/>
              </a:rPr>
              <a:t>Powerful praise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 smtClean="0">
                <a:latin typeface="+mj-lt"/>
              </a:rPr>
              <a:t>Belief </a:t>
            </a:r>
          </a:p>
          <a:p>
            <a:pPr>
              <a:defRPr/>
            </a:pPr>
            <a:endParaRPr lang="en-GB" sz="2000" dirty="0" smtClean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 smtClean="0">
                <a:latin typeface="+mj-lt"/>
              </a:rPr>
              <a:t>Feedback</a:t>
            </a:r>
          </a:p>
          <a:p>
            <a:pPr marL="0" indent="0">
              <a:buNone/>
              <a:defRPr/>
            </a:pPr>
            <a:endParaRPr lang="en-GB" sz="2000" dirty="0" smtClean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 smtClean="0">
                <a:latin typeface="+mj-lt"/>
              </a:rPr>
              <a:t>Talking </a:t>
            </a:r>
            <a:r>
              <a:rPr lang="en-GB" sz="2000" dirty="0">
                <a:latin typeface="+mj-lt"/>
              </a:rPr>
              <a:t>about learning and </a:t>
            </a:r>
            <a:r>
              <a:rPr lang="en-GB" sz="2000" dirty="0" smtClean="0">
                <a:latin typeface="+mj-lt"/>
              </a:rPr>
              <a:t>being stuck</a:t>
            </a: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j-lt"/>
              </a:rPr>
              <a:t>Mistake making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000" dirty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j-lt"/>
              </a:rPr>
              <a:t>Talk with a Growth Mindset voice</a:t>
            </a:r>
          </a:p>
          <a:p>
            <a:pPr>
              <a:defRPr/>
            </a:pPr>
            <a:endParaRPr lang="en-GB" sz="1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057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813036"/>
            <a:ext cx="8229600" cy="4313129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  <a:defRPr/>
            </a:pPr>
            <a:r>
              <a:rPr lang="en-GB" sz="2000" dirty="0" smtClean="0"/>
              <a:t>It’s all about the feedback …</a:t>
            </a:r>
          </a:p>
          <a:p>
            <a:pPr marL="0" indent="0">
              <a:buNone/>
              <a:defRPr/>
            </a:pPr>
            <a:endParaRPr lang="en-GB" sz="2000" dirty="0" smtClean="0"/>
          </a:p>
          <a:p>
            <a:pPr>
              <a:defRPr/>
            </a:pPr>
            <a:r>
              <a:rPr lang="en-GB" sz="2000" dirty="0"/>
              <a:t>Give </a:t>
            </a:r>
            <a:r>
              <a:rPr lang="en-GB" sz="2000" dirty="0" smtClean="0"/>
              <a:t>useful and timely </a:t>
            </a:r>
            <a:r>
              <a:rPr lang="en-GB" sz="2000" dirty="0"/>
              <a:t>feedback to others </a:t>
            </a:r>
          </a:p>
          <a:p>
            <a:pPr>
              <a:defRPr/>
            </a:pPr>
            <a:r>
              <a:rPr lang="en-GB" sz="2000" dirty="0"/>
              <a:t>Model how you use feedback from others to </a:t>
            </a:r>
            <a:r>
              <a:rPr lang="en-GB" sz="2000" dirty="0" smtClean="0"/>
              <a:t>improve</a:t>
            </a:r>
          </a:p>
          <a:p>
            <a:pPr>
              <a:defRPr/>
            </a:pPr>
            <a:r>
              <a:rPr lang="en-GB" sz="2000" dirty="0"/>
              <a:t>Celebrate being stuck and using mistakes as a learning opportunity</a:t>
            </a:r>
          </a:p>
          <a:p>
            <a:pPr>
              <a:defRPr/>
            </a:pPr>
            <a:r>
              <a:rPr lang="en-GB" sz="2000" dirty="0" smtClean="0"/>
              <a:t>Praise </a:t>
            </a:r>
            <a:r>
              <a:rPr lang="en-GB" sz="2000" dirty="0"/>
              <a:t>others </a:t>
            </a:r>
            <a:r>
              <a:rPr lang="en-GB" sz="2000" dirty="0" smtClean="0"/>
              <a:t>for how they used feedback 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endParaRPr lang="en-GB" sz="2000" dirty="0" smtClean="0"/>
          </a:p>
          <a:p>
            <a:pPr marL="0" indent="0">
              <a:buNone/>
              <a:defRPr/>
            </a:pPr>
            <a:r>
              <a:rPr lang="en-GB" sz="2000" dirty="0" smtClean="0"/>
              <a:t>… and belief</a:t>
            </a:r>
          </a:p>
          <a:p>
            <a:pPr>
              <a:defRPr/>
            </a:pPr>
            <a:r>
              <a:rPr lang="en-GB" sz="2000" dirty="0" smtClean="0"/>
              <a:t>Believe in the ability of all to achieve </a:t>
            </a:r>
            <a:endParaRPr lang="en-GB" sz="2000" dirty="0"/>
          </a:p>
          <a:p>
            <a:pPr>
              <a:defRPr/>
            </a:pPr>
            <a:r>
              <a:rPr lang="en-GB" sz="2000" dirty="0" smtClean="0"/>
              <a:t>Believe that  you can change one of your fixed </a:t>
            </a:r>
            <a:r>
              <a:rPr lang="en-GB" sz="2000" dirty="0" err="1" smtClean="0"/>
              <a:t>mindsets</a:t>
            </a:r>
            <a:endParaRPr lang="en-GB" sz="2000" dirty="0" smtClean="0"/>
          </a:p>
          <a:p>
            <a:pPr marL="0" indent="0">
              <a:buNone/>
              <a:defRPr/>
            </a:pPr>
            <a:endParaRPr lang="en-GB" sz="1200" dirty="0" smtClean="0"/>
          </a:p>
          <a:p>
            <a:pPr marL="0" indent="0">
              <a:buNone/>
              <a:defRPr/>
            </a:pPr>
            <a:endParaRPr lang="en-GB" sz="1200" dirty="0"/>
          </a:p>
          <a:p>
            <a:pPr marL="0" indent="0">
              <a:buNone/>
              <a:defRPr/>
            </a:pPr>
            <a:endParaRPr lang="en-GB" sz="1200" dirty="0"/>
          </a:p>
          <a:p>
            <a:pPr>
              <a:defRPr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</p:txBody>
      </p:sp>
      <p:pic>
        <p:nvPicPr>
          <p:cNvPr id="5" name="Picture 2" descr="C:\Users\carla.ryan-amey\AppData\Local\Microsoft\Windows\Temporary Internet Files\Content.IE5\WYN3XMZC\nuts_and_bolts[1].gif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624"/>
            <a:ext cx="316835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0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685800" y="2076450"/>
            <a:ext cx="7848600" cy="3314700"/>
          </a:xfrm>
        </p:spPr>
        <p:txBody>
          <a:bodyPr/>
          <a:lstStyle/>
          <a:p>
            <a:r>
              <a:rPr lang="en-GB" sz="3600" dirty="0"/>
              <a:t>If parents want to give their children a gift, the best thing they can do is to teach their children to love challenges, be intrigued by mistakes, enjoy effort, and keep on learning. 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200" b="1" dirty="0" smtClean="0"/>
              <a:t/>
            </a:r>
            <a:br>
              <a:rPr lang="en-GB" sz="3200" b="1" dirty="0" smtClean="0"/>
            </a:br>
            <a:r>
              <a:rPr lang="en-GB" sz="2400" dirty="0" smtClean="0"/>
              <a:t>Carol </a:t>
            </a:r>
            <a:r>
              <a:rPr lang="en-GB" sz="2400" dirty="0" err="1"/>
              <a:t>Dweck</a:t>
            </a:r>
            <a:endParaRPr lang="en-GB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66291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426</Words>
  <Application>Microsoft Office PowerPoint</Application>
  <PresentationFormat>On-screen Show (4:3)</PresentationFormat>
  <Paragraphs>86</Paragraphs>
  <Slides>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Mindset – If you don’t use it, you lose it.  “Make the ordinary extraordinary!”  Dan Siegel, May 2013   </vt:lpstr>
      <vt:lpstr>Objectives of the session</vt:lpstr>
      <vt:lpstr>Mindsets</vt:lpstr>
      <vt:lpstr>PowerPoint Presentation</vt:lpstr>
      <vt:lpstr>PowerPoint Presentation</vt:lpstr>
      <vt:lpstr>Changing us in order to support others…</vt:lpstr>
      <vt:lpstr>So how can we change learners’ Mindsets? Small tweaks to make a huge difference</vt:lpstr>
      <vt:lpstr>PowerPoint Presentation</vt:lpstr>
      <vt:lpstr>If parents want to give their children a gift, the best thing they can do is to teach their children to love challenges, be intrigued by mistakes, enjoy effort, and keep on learning.    Carol Dweck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Mindset – If you don’t use it, you lose it.  “Make the ordinary extraordinary!”  Dan Siegel, May 2013</dc:title>
  <dc:creator>Head Teacher</dc:creator>
  <cp:lastModifiedBy>Head Teacher</cp:lastModifiedBy>
  <cp:revision>2</cp:revision>
  <cp:lastPrinted>2016-09-29T07:01:26Z</cp:lastPrinted>
  <dcterms:modified xsi:type="dcterms:W3CDTF">2016-09-29T10:08:48Z</dcterms:modified>
</cp:coreProperties>
</file>